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45" r:id="rId6"/>
    <p:sldMasterId id="2147483753" r:id="rId7"/>
    <p:sldMasterId id="2147483761" r:id="rId8"/>
  </p:sldMasterIdLst>
  <p:notesMasterIdLst>
    <p:notesMasterId r:id="rId84"/>
  </p:notesMasterIdLst>
  <p:sldIdLst>
    <p:sldId id="411" r:id="rId9"/>
    <p:sldId id="410" r:id="rId10"/>
    <p:sldId id="412" r:id="rId11"/>
    <p:sldId id="257" r:id="rId12"/>
    <p:sldId id="266" r:id="rId13"/>
    <p:sldId id="376" r:id="rId14"/>
    <p:sldId id="463" r:id="rId15"/>
    <p:sldId id="377" r:id="rId16"/>
    <p:sldId id="378" r:id="rId17"/>
    <p:sldId id="396" r:id="rId18"/>
    <p:sldId id="459" r:id="rId19"/>
    <p:sldId id="413" r:id="rId20"/>
    <p:sldId id="466" r:id="rId21"/>
    <p:sldId id="380" r:id="rId22"/>
    <p:sldId id="460" r:id="rId23"/>
    <p:sldId id="381" r:id="rId24"/>
    <p:sldId id="415" r:id="rId25"/>
    <p:sldId id="416" r:id="rId26"/>
    <p:sldId id="395" r:id="rId27"/>
    <p:sldId id="417" r:id="rId28"/>
    <p:sldId id="418" r:id="rId29"/>
    <p:sldId id="420" r:id="rId30"/>
    <p:sldId id="270" r:id="rId31"/>
    <p:sldId id="421" r:id="rId32"/>
    <p:sldId id="422" r:id="rId33"/>
    <p:sldId id="423" r:id="rId34"/>
    <p:sldId id="424" r:id="rId35"/>
    <p:sldId id="428" r:id="rId36"/>
    <p:sldId id="425" r:id="rId37"/>
    <p:sldId id="419" r:id="rId38"/>
    <p:sldId id="465" r:id="rId39"/>
    <p:sldId id="452" r:id="rId40"/>
    <p:sldId id="453" r:id="rId41"/>
    <p:sldId id="366" r:id="rId42"/>
    <p:sldId id="426" r:id="rId43"/>
    <p:sldId id="454" r:id="rId44"/>
    <p:sldId id="455" r:id="rId45"/>
    <p:sldId id="456" r:id="rId46"/>
    <p:sldId id="457" r:id="rId47"/>
    <p:sldId id="458" r:id="rId48"/>
    <p:sldId id="279" r:id="rId49"/>
    <p:sldId id="462" r:id="rId50"/>
    <p:sldId id="464" r:id="rId51"/>
    <p:sldId id="303" r:id="rId52"/>
    <p:sldId id="429" r:id="rId53"/>
    <p:sldId id="430" r:id="rId54"/>
    <p:sldId id="431" r:id="rId55"/>
    <p:sldId id="432" r:id="rId56"/>
    <p:sldId id="433" r:id="rId57"/>
    <p:sldId id="434" r:id="rId58"/>
    <p:sldId id="435" r:id="rId59"/>
    <p:sldId id="436" r:id="rId60"/>
    <p:sldId id="437" r:id="rId61"/>
    <p:sldId id="399" r:id="rId62"/>
    <p:sldId id="467" r:id="rId63"/>
    <p:sldId id="438" r:id="rId64"/>
    <p:sldId id="439" r:id="rId65"/>
    <p:sldId id="440" r:id="rId66"/>
    <p:sldId id="441" r:id="rId67"/>
    <p:sldId id="442" r:id="rId68"/>
    <p:sldId id="443" r:id="rId69"/>
    <p:sldId id="306" r:id="rId70"/>
    <p:sldId id="369" r:id="rId71"/>
    <p:sldId id="444" r:id="rId72"/>
    <p:sldId id="446" r:id="rId73"/>
    <p:sldId id="447" r:id="rId74"/>
    <p:sldId id="448" r:id="rId75"/>
    <p:sldId id="449" r:id="rId76"/>
    <p:sldId id="450" r:id="rId77"/>
    <p:sldId id="451" r:id="rId78"/>
    <p:sldId id="461" r:id="rId79"/>
    <p:sldId id="368" r:id="rId80"/>
    <p:sldId id="385" r:id="rId81"/>
    <p:sldId id="386" r:id="rId82"/>
    <p:sldId id="370" r:id="rId83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629" y="-39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2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226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806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9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582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1843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687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4.xml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53.xml"/><Relationship Id="rId9" Type="http://schemas.openxmlformats.org/officeDocument/2006/relationships/vmlDrawing" Target="../drawings/vmlDrawing8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3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7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909077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700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://www.linkedin.com/pub/mike-byrd/1/aa0/bbb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yrdTX" TargetMode="External"/><Relationship Id="rId2" Type="http://schemas.openxmlformats.org/officeDocument/2006/relationships/hyperlink" Target="https://tinyurl.com/y8fdcoj5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png"/><Relationship Id="rId5" Type="http://schemas.openxmlformats.org/officeDocument/2006/relationships/hyperlink" Target="http://www.sqlservercentral.com/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logicalread.com/" TargetMode="External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07805" y="4559559"/>
            <a:ext cx="8815388" cy="1611312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bg2"/>
                </a:solidFill>
              </a:rPr>
              <a:t>A Self-Tuning Fill Factor Technique for SQL Server</a:t>
            </a:r>
            <a:endParaRPr lang="en-US" sz="5400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978" y="1163640"/>
            <a:ext cx="3345576" cy="3516517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624" y="1722205"/>
            <a:ext cx="4591973" cy="2599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4" y="134450"/>
            <a:ext cx="2381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2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19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SQL Server Fill Factor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Good Page Splits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SQL Server Fill Factor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Bad Page Splits</a:t>
            </a:r>
          </a:p>
          <a:p>
            <a:pPr marL="2413879" lvl="3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Case study at </a:t>
            </a:r>
            <a:r>
              <a:rPr lang="en-US" sz="3600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sz="3600" dirty="0">
                <a:solidFill>
                  <a:schemeClr val="bg1"/>
                </a:solidFill>
                <a:hlinkClick r:id="rId2"/>
              </a:rPr>
              <a:t>://</a:t>
            </a:r>
            <a:r>
              <a:rPr lang="en-US" sz="3600" dirty="0" smtClean="0">
                <a:solidFill>
                  <a:schemeClr val="bg1"/>
                </a:solidFill>
                <a:hlinkClick r:id="rId2"/>
              </a:rPr>
              <a:t>tinyurl.com/yd8mcmvk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2989905" lvl="4" indent="-6858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Avg</a:t>
            </a:r>
            <a:r>
              <a:rPr lang="en-US" sz="3200" dirty="0" smtClean="0">
                <a:solidFill>
                  <a:schemeClr val="bg1"/>
                </a:solidFill>
              </a:rPr>
              <a:t> bad page split: </a:t>
            </a:r>
            <a:r>
              <a:rPr lang="en-US" sz="3200" dirty="0" err="1" smtClean="0">
                <a:solidFill>
                  <a:schemeClr val="bg1"/>
                </a:solidFill>
              </a:rPr>
              <a:t>cpu</a:t>
            </a:r>
            <a:r>
              <a:rPr lang="en-US" sz="3200" dirty="0" smtClean="0">
                <a:solidFill>
                  <a:schemeClr val="bg1"/>
                </a:solidFill>
              </a:rPr>
              <a:t>=0.035ms, logical IOs = 6.1</a:t>
            </a:r>
          </a:p>
          <a:p>
            <a:pPr marL="2413879" lvl="3" indent="-6858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SQL Server Fill Factor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Bad Page Splits</a:t>
            </a:r>
          </a:p>
          <a:p>
            <a:pPr marL="2413879" lvl="3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 at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://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tinyurl.com/yd8mcmvk</a:t>
            </a:r>
            <a:endParaRPr lang="en-US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989905" lvl="4" indent="-6858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bad page split: 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=0.035ms, logical IOs = 6.1</a:t>
            </a:r>
          </a:p>
          <a:p>
            <a:pPr marL="1837853" lvl="2" indent="-685800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Trick is to find a value that minimizes bad page splits, but doesn’t result in </a:t>
            </a:r>
            <a:r>
              <a:rPr lang="en-US" sz="3900" dirty="0" smtClean="0">
                <a:solidFill>
                  <a:schemeClr val="bg1"/>
                </a:solidFill>
              </a:rPr>
              <a:t>an excessive </a:t>
            </a:r>
            <a:r>
              <a:rPr lang="en-US" sz="3900" dirty="0">
                <a:solidFill>
                  <a:schemeClr val="bg1"/>
                </a:solidFill>
              </a:rPr>
              <a:t>storage penalty.</a:t>
            </a:r>
            <a:endParaRPr lang="en-US" sz="3900" dirty="0" smtClean="0">
              <a:solidFill>
                <a:schemeClr val="bg1"/>
              </a:solidFill>
            </a:endParaRPr>
          </a:p>
          <a:p>
            <a:pPr marL="2413879" lvl="3" indent="-6858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3+ years I have really been diving into indexes and their effect on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fill factor for an index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guidance, but no definite path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6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4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April 2019 </a:t>
            </a:r>
            <a:r>
              <a:rPr lang="en-US" dirty="0">
                <a:solidFill>
                  <a:schemeClr val="bg2"/>
                </a:solidFill>
              </a:rPr>
              <a:t>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dirty="0" smtClean="0">
                <a:solidFill>
                  <a:schemeClr val="bg2"/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  <a:endParaRPr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These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were outstanding </a:t>
            </a:r>
            <a:endParaRPr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US" sz="2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</a:t>
            </a:r>
            <a:r>
              <a:rPr lang="en-US" sz="26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</a:t>
            </a:r>
            <a:r>
              <a:rPr lang="en-US" sz="26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www.sqlsaturday.com/830/Sessions/Schedule.aspx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3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These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were outstanding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</a:t>
            </a:r>
            <a:r>
              <a:rPr lang="en-US" sz="31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</a:t>
            </a:r>
            <a:r>
              <a:rPr lang="en-US" sz="3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://</a:t>
            </a:r>
            <a:r>
              <a:rPr lang="en-US" sz="3100" u="sng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www.sqlsaturday.com/830/Sessions/Schedule.aspx</a:t>
            </a:r>
            <a:r>
              <a:rPr lang="en-US" sz="3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213 Lakeview, Sunrise Beach, Texas U.S.A.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 smtClean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800" dirty="0" smtClean="0">
                <a:solidFill>
                  <a:schemeClr val="bg1"/>
                </a:solidFill>
                <a:hlinkClick r:id="rId4"/>
              </a:rPr>
              <a:t>www.linkedin.com/pub/mike-byrd/1/aa0/bbb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758" y="234583"/>
            <a:ext cx="2202121" cy="393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 </a:t>
            </a: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sz="3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performance and fragmentation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3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3" y="1116573"/>
            <a:ext cx="7875056" cy="51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20 indexes with worse fragmentation.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0"/>
            <a:ext cx="10800000" cy="720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Somebody has to pay the property taxes</a:t>
            </a:r>
            <a:endParaRPr lang="en-US" sz="3200" b="1" dirty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28904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29550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287499" y="5940542"/>
            <a:ext cx="66490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870791" y="2987749"/>
            <a:ext cx="978408" cy="484632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 smtClean="0">
              <a:solidFill>
                <a:srgbClr val="00BF6F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7" y="1994056"/>
            <a:ext cx="6673223" cy="394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05" y="1027035"/>
            <a:ext cx="5151615" cy="16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sys.dm_db_index_physical_stats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sys.dm_db_index_operational_stats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318977" lvl="1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Ola’s defrag script we can get average fragmentation in percent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Average_fragmentation_in_percent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Leaf_Allocation_Count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NonLeaf_Allocation_Count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977" lvl="1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71029" lvl="3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indexes are allocated pages from a mixed extent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ragmentation </a:t>
            </a: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database </a:t>
            </a: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file(s) </a:t>
            </a: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the file </a:t>
            </a: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Uniform Extents are owned by one object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Mixed Extents can be shared by up to 8 objects</a:t>
            </a:r>
          </a:p>
          <a:p>
            <a:pPr marL="2471029" lvl="3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new indexes are allocated pages from a mixed extent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order)</a:t>
            </a: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5003" lvl="2" indent="-7429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page. 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9" y="1151839"/>
            <a:ext cx="6701233" cy="5015045"/>
          </a:xfrm>
          <a:prstGeom prst="rect">
            <a:avLst/>
          </a:prstGeom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196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1" y="5570843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</a:t>
            </a:r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ode expansion)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79" y="1080363"/>
            <a:ext cx="6873272" cy="51437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  <a:endParaRPr lang="en-US" sz="24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3"/>
            <a:ext cx="6564928" cy="4913038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tinyurl.com/y8fdcoj5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-or-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github.com/MByrdTX</a:t>
            </a:r>
            <a:r>
              <a:rPr lang="en-US" dirty="0" smtClean="0"/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  <a:endParaRPr lang="en-US" sz="23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05507" y="4603898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this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1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09" y="360362"/>
            <a:ext cx="8507443" cy="56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71" y="430633"/>
            <a:ext cx="8435144" cy="567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-2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fill factor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2" y="1295769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4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In former times: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Rocket Scientist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USAF Fighter Pilot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Tech writer for PC Magazine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CTO, Texas Windstorm Insurance Company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Part-time Database Consultant/Trainer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Blogging: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https://logicalread.com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&amp; </a:t>
            </a:r>
            <a:r>
              <a:rPr lang="en-US" dirty="0" smtClean="0">
                <a:solidFill>
                  <a:schemeClr val="bg1"/>
                </a:solidFill>
              </a:rPr>
              <a:t>       	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dirty="0">
                <a:solidFill>
                  <a:schemeClr val="bg1"/>
                </a:solidFill>
                <a:hlinkClick r:id="rId5"/>
              </a:rPr>
              <a:t>://www.sqlservercentral.com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Digging </a:t>
            </a:r>
            <a:r>
              <a:rPr lang="en-US" dirty="0">
                <a:solidFill>
                  <a:schemeClr val="bg1"/>
                </a:solidFill>
              </a:rPr>
              <a:t>deeper into the optimizer black box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54" y="217068"/>
            <a:ext cx="1963737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91" y="217068"/>
            <a:ext cx="3516097" cy="206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3" y="2284387"/>
            <a:ext cx="23590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51776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rocketscientis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98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34060" y="5802601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45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1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2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Thought process for fixing fill factor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Collect at least 6 data sets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 smallest fragmentation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not in first 2 data sets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And not last data set</a:t>
            </a:r>
          </a:p>
          <a:p>
            <a:pPr marL="1318977" lvl="1" indent="-7429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If 6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data set is smallest, then continue to perturb the fill factor on the next run(s) for that index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Identify fill factor for the smallest fragmentation </a:t>
            </a:r>
            <a:r>
              <a:rPr lang="en-US" dirty="0" smtClean="0">
                <a:solidFill>
                  <a:schemeClr val="bg1"/>
                </a:solidFill>
              </a:rPr>
              <a:t>and set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Script then checks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 and stops tweaking when not null.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There are still several instances where I need more analysis to fine-tune edge conditions to fix the fill factor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</a:t>
            </a:r>
            <a:r>
              <a:rPr lang="en-US" sz="2400" dirty="0" smtClean="0">
                <a:solidFill>
                  <a:schemeClr val="bg2"/>
                </a:solidFill>
              </a:rPr>
              <a:t>2019</a:t>
            </a:r>
            <a:br>
              <a:rPr lang="en-US" sz="2400" dirty="0" smtClean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</a:t>
            </a:r>
            <a:r>
              <a:rPr lang="en-US" sz="2400" dirty="0" smtClean="0">
                <a:solidFill>
                  <a:schemeClr val="bg2"/>
                </a:solidFill>
              </a:rPr>
              <a:t>		(Typical Server Performance during the day)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3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</a:t>
            </a:r>
            <a:r>
              <a:rPr lang="en-US" sz="2400" dirty="0" smtClean="0">
                <a:solidFill>
                  <a:schemeClr val="bg2"/>
                </a:solidFill>
              </a:rPr>
              <a:t>June 2019</a:t>
            </a:r>
            <a:br>
              <a:rPr lang="en-US" sz="2400" dirty="0" smtClean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</a:t>
            </a:r>
            <a:r>
              <a:rPr lang="en-US" sz="2400" dirty="0" smtClean="0">
                <a:solidFill>
                  <a:schemeClr val="bg2"/>
                </a:solidFill>
              </a:rPr>
              <a:t>		(Typical Server </a:t>
            </a:r>
            <a:r>
              <a:rPr lang="en-US" sz="2400" dirty="0">
                <a:solidFill>
                  <a:schemeClr val="bg2"/>
                </a:solidFill>
              </a:rPr>
              <a:t>P</a:t>
            </a:r>
            <a:r>
              <a:rPr lang="en-US" sz="2400" dirty="0" smtClean="0">
                <a:solidFill>
                  <a:schemeClr val="bg2"/>
                </a:solidFill>
              </a:rPr>
              <a:t>erformance during the day)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 smtClean="0">
                <a:solidFill>
                  <a:schemeClr val="bg2"/>
                </a:solidFill>
              </a:rPr>
              <a:t>Performance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{Yes I know different times, but screen shots are indicative of performance through the day.}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bg1"/>
                </a:solidFill>
              </a:rPr>
              <a:t>Fill Factor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Short Review of Code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Conclusions/Observations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 smtClean="0">
                <a:solidFill>
                  <a:schemeClr val="bg2"/>
                </a:solidFill>
              </a:rPr>
              <a:t>Performance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 smtClean="0">
                <a:solidFill>
                  <a:schemeClr val="bg2"/>
                </a:solidFill>
              </a:rPr>
              <a:t>Performance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searches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9579" lvl="3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3553" lvl="2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</a:t>
            </a:r>
            <a:r>
              <a:rPr lang="en-US" dirty="0" smtClean="0">
                <a:solidFill>
                  <a:schemeClr val="bg2"/>
                </a:solidFill>
              </a:rPr>
              <a:t>server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May want to have separate database for history table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Still would be nice to determine best performance for fill factor value vs pages used.</a:t>
            </a:r>
            <a:endParaRPr lang="en-US" dirty="0">
              <a:solidFill>
                <a:schemeClr val="bg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www.sqlservercentral.com/articles/a-self-tuning-fill-factor-technique-for-sql-server-part-1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www.sqlservercentral.com/articles/a-self-tuning-fill-factor-technique-for-sql-server-part-2</a:t>
            </a: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latest code at </a:t>
            </a:r>
            <a:r>
              <a:rPr lang="en-US" dirty="0" smtClean="0">
                <a:solidFill>
                  <a:schemeClr val="bg1"/>
                </a:solidFill>
              </a:rPr>
              <a:t>GitHub/</a:t>
            </a:r>
            <a:r>
              <a:rPr lang="en-US" dirty="0" err="1" smtClean="0">
                <a:solidFill>
                  <a:schemeClr val="bg1"/>
                </a:solidFill>
              </a:rPr>
              <a:t>DropBox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Caveats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Still monitoring and analyzing!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Offers potential performance benefits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 smtClean="0">
                <a:solidFill>
                  <a:schemeClr val="bg1"/>
                </a:solidFill>
              </a:rPr>
              <a:t>IS</a:t>
            </a:r>
            <a:r>
              <a:rPr lang="en-US" sz="3200" dirty="0" smtClean="0">
                <a:solidFill>
                  <a:schemeClr val="bg1"/>
                </a:solidFill>
              </a:rPr>
              <a:t>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Current code in production for </a:t>
            </a:r>
            <a:r>
              <a:rPr lang="en-US" sz="3200" dirty="0" smtClean="0">
                <a:solidFill>
                  <a:schemeClr val="bg1"/>
                </a:solidFill>
              </a:rPr>
              <a:t>14 </a:t>
            </a:r>
            <a:r>
              <a:rPr lang="en-US" sz="3200" dirty="0" smtClean="0">
                <a:solidFill>
                  <a:schemeClr val="bg1"/>
                </a:solidFill>
              </a:rPr>
              <a:t>months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095" y="3801503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0" y="6107401"/>
            <a:ext cx="2052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867" y="2265390"/>
            <a:ext cx="4885514" cy="374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76" y="5161399"/>
            <a:ext cx="2381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130926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130926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1" y="2805293"/>
            <a:ext cx="2222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3733</Words>
  <Application>Microsoft Office PowerPoint</Application>
  <PresentationFormat>Custom</PresentationFormat>
  <Paragraphs>811</Paragraphs>
  <Slides>75</Slides>
  <Notes>3</Notes>
  <HiddenSlides>1</HiddenSlides>
  <MMClips>1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SQLSatOslo 2016</vt:lpstr>
      <vt:lpstr>2_SQLSatOslo 2016</vt:lpstr>
      <vt:lpstr>3_SQLSatOslo 2016</vt:lpstr>
      <vt:lpstr>5_SQLSatOslo 2016</vt:lpstr>
      <vt:lpstr>6_SQLSatOslo 2016</vt:lpstr>
      <vt:lpstr>1_SQLSatOslo 2016</vt:lpstr>
      <vt:lpstr>4_SQLSatOslo 2016</vt:lpstr>
      <vt:lpstr>7_SQLSatOslo 2016</vt:lpstr>
      <vt:lpstr>Image</vt:lpstr>
      <vt:lpstr>A Self-Tuning Fill Factor Technique for SQL Server</vt:lpstr>
      <vt:lpstr>Contact Info:</vt:lpstr>
      <vt:lpstr>Somebody has to pay the property taxes</vt:lpstr>
      <vt:lpstr>PowerPoint Presentation</vt:lpstr>
      <vt:lpstr>Who Is Mike Byrd?</vt:lpstr>
      <vt:lpstr>Overview</vt:lpstr>
      <vt:lpstr>PowerPoint Presentation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</vt:lpstr>
      <vt:lpstr>Approach</vt:lpstr>
      <vt:lpstr>Fragmentation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SQL Agent Job</vt:lpstr>
      <vt:lpstr>SQL Agent Job</vt:lpstr>
      <vt:lpstr>Analysis -1</vt:lpstr>
      <vt:lpstr>Analysis -2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Thought process for fixing fill factor</vt:lpstr>
      <vt:lpstr>Analysis</vt:lpstr>
      <vt:lpstr>Analysis</vt:lpstr>
      <vt:lpstr>Analysis: :  DPA screen shot from late Feb 2019    (Typical Server Performance during the day)</vt:lpstr>
      <vt:lpstr>Analysis: :  DPA screen shot from late June 2019    (Typical Server Performance during the day)</vt:lpstr>
      <vt:lpstr>Analysis: Performance</vt:lpstr>
      <vt:lpstr>Analysis: Performance</vt:lpstr>
      <vt:lpstr>Analysis: Performance</vt:lpstr>
      <vt:lpstr>Requirements</vt:lpstr>
      <vt:lpstr>Caveats</vt:lpstr>
      <vt:lpstr>Caveats</vt:lpstr>
      <vt:lpstr>Caveats</vt:lpstr>
      <vt:lpstr>Caveats</vt:lpstr>
      <vt:lpstr>Caveats</vt:lpstr>
      <vt:lpstr>Caveats</vt:lpstr>
      <vt:lpstr>Caveats</vt:lpstr>
      <vt:lpstr>Caveats</vt:lpstr>
      <vt:lpstr>Caveats</vt:lpstr>
      <vt:lpstr>Ongoing Work</vt:lpstr>
      <vt:lpstr>Conclusions</vt:lpstr>
      <vt:lpstr>Finally</vt:lpstr>
      <vt:lpstr>Finally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226</cp:revision>
  <dcterms:created xsi:type="dcterms:W3CDTF">2011-08-19T20:30:49Z</dcterms:created>
  <dcterms:modified xsi:type="dcterms:W3CDTF">2020-05-04T19:48:12Z</dcterms:modified>
</cp:coreProperties>
</file>